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21"/>
  </p:sldIdLst>
  <p:sldSz cx="12192000" cy="6858000"/>
  <p:notesSz cx="6858000" cy="9144000"/>
  <p:embeddedFontLst>
    <p:embeddedFont>
      <p:font typeface="Comfortaa" panose="020B0604020202020204" charset="0"/>
      <p:regular r:id="rId13"/>
      <p:bold r:id="rId14"/>
    </p:embeddedFont>
    <p:embeddedFont>
      <p:font typeface="Quicksand" panose="020B0604020202020204" charset="0"/>
      <p:regular r:id="rId15"/>
      <p:bold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font" Target="fonts/font1.fntdata"/><Relationship Id="rId14" Type="http://schemas.openxmlformats.org/officeDocument/2006/relationships/font" Target="fonts/font2.fntdata"/><Relationship Id="rId15" Type="http://schemas.openxmlformats.org/officeDocument/2006/relationships/font" Target="fonts/font3.fntdata"/><Relationship Id="rId16" Type="http://schemas.openxmlformats.org/officeDocument/2006/relationships/font" Target="fonts/font4.fntdata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Relationship Id="rId21" Type="http://schemas.openxmlformats.org/officeDocument/2006/relationships/slide" Target="slides/slide1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image" Target="../media/image83.png"/><Relationship Id="rId7" Type="http://schemas.openxmlformats.org/officeDocument/2006/relationships/image" Target="../media/image8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20" Type="http://schemas.openxmlformats.org/officeDocument/2006/relationships/image" Target="../media/image38.png"/><Relationship Id="rId21" Type="http://schemas.openxmlformats.org/officeDocument/2006/relationships/image" Target="../media/image39.png"/><Relationship Id="rId22" Type="http://schemas.openxmlformats.org/officeDocument/2006/relationships/image" Target="../media/image40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41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42.png"/><Relationship Id="rId16" Type="http://schemas.openxmlformats.org/officeDocument/2006/relationships/image" Target="../media/image43.png"/><Relationship Id="rId17" Type="http://schemas.openxmlformats.org/officeDocument/2006/relationships/image" Target="../media/image44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20" Type="http://schemas.openxmlformats.org/officeDocument/2006/relationships/image" Target="../media/image45.png"/><Relationship Id="rId21" Type="http://schemas.openxmlformats.org/officeDocument/2006/relationships/image" Target="../media/image39.png"/><Relationship Id="rId22" Type="http://schemas.openxmlformats.org/officeDocument/2006/relationships/image" Target="../media/image40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25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1" Type="http://schemas.openxmlformats.org/officeDocument/2006/relationships/image" Target="../media/image51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52.png"/><Relationship Id="rId15" Type="http://schemas.openxmlformats.org/officeDocument/2006/relationships/image" Target="../media/image32.png"/><Relationship Id="rId16" Type="http://schemas.openxmlformats.org/officeDocument/2006/relationships/image" Target="../media/image42.png"/><Relationship Id="rId17" Type="http://schemas.openxmlformats.org/officeDocument/2006/relationships/image" Target="../media/image53.png"/><Relationship Id="rId18" Type="http://schemas.openxmlformats.org/officeDocument/2006/relationships/image" Target="../media/image54.png"/><Relationship Id="rId19" Type="http://schemas.openxmlformats.org/officeDocument/2006/relationships/image" Target="../media/image36.png"/><Relationship Id="rId20" Type="http://schemas.openxmlformats.org/officeDocument/2006/relationships/image" Target="../media/image37.png"/><Relationship Id="rId21" Type="http://schemas.openxmlformats.org/officeDocument/2006/relationships/image" Target="../media/image55.png"/><Relationship Id="rId22" Type="http://schemas.openxmlformats.org/officeDocument/2006/relationships/image" Target="../media/image56.png"/><Relationship Id="rId23" Type="http://schemas.openxmlformats.org/officeDocument/2006/relationships/image" Target="../media/image57.png"/><Relationship Id="rId24" Type="http://schemas.openxmlformats.org/officeDocument/2006/relationships/image" Target="../media/image40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58.png"/><Relationship Id="rId6" Type="http://schemas.openxmlformats.org/officeDocument/2006/relationships/image" Target="../media/image47.png"/><Relationship Id="rId7" Type="http://schemas.openxmlformats.org/officeDocument/2006/relationships/image" Target="../media/image25.png"/><Relationship Id="rId8" Type="http://schemas.openxmlformats.org/officeDocument/2006/relationships/image" Target="../media/image4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Relationship Id="rId11" Type="http://schemas.openxmlformats.org/officeDocument/2006/relationships/image" Target="../media/image61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62.png"/><Relationship Id="rId15" Type="http://schemas.openxmlformats.org/officeDocument/2006/relationships/image" Target="../media/image32.png"/><Relationship Id="rId16" Type="http://schemas.openxmlformats.org/officeDocument/2006/relationships/image" Target="../media/image42.png"/><Relationship Id="rId17" Type="http://schemas.openxmlformats.org/officeDocument/2006/relationships/image" Target="../media/image53.png"/><Relationship Id="rId18" Type="http://schemas.openxmlformats.org/officeDocument/2006/relationships/image" Target="../media/image35.png"/><Relationship Id="rId19" Type="http://schemas.openxmlformats.org/officeDocument/2006/relationships/image" Target="../media/image63.png"/><Relationship Id="rId20" Type="http://schemas.openxmlformats.org/officeDocument/2006/relationships/image" Target="../media/image37.png"/><Relationship Id="rId21" Type="http://schemas.openxmlformats.org/officeDocument/2006/relationships/image" Target="../media/image64.png"/><Relationship Id="rId22" Type="http://schemas.openxmlformats.org/officeDocument/2006/relationships/image" Target="../media/image65.png"/><Relationship Id="rId23" Type="http://schemas.openxmlformats.org/officeDocument/2006/relationships/image" Target="../media/image66.png"/><Relationship Id="rId24" Type="http://schemas.openxmlformats.org/officeDocument/2006/relationships/image" Target="../media/image40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67.png"/><Relationship Id="rId6" Type="http://schemas.openxmlformats.org/officeDocument/2006/relationships/image" Target="../media/image47.png"/><Relationship Id="rId7" Type="http://schemas.openxmlformats.org/officeDocument/2006/relationships/image" Target="../media/image25.png"/><Relationship Id="rId8" Type="http://schemas.openxmlformats.org/officeDocument/2006/relationships/image" Target="../media/image48.png"/><Relationship Id="rId9" Type="http://schemas.openxmlformats.org/officeDocument/2006/relationships/image" Target="../media/image68.png"/><Relationship Id="rId10" Type="http://schemas.openxmlformats.org/officeDocument/2006/relationships/image" Target="../media/image69.png"/><Relationship Id="rId11" Type="http://schemas.openxmlformats.org/officeDocument/2006/relationships/image" Target="../media/image70.png"/><Relationship Id="rId12" Type="http://schemas.openxmlformats.org/officeDocument/2006/relationships/image" Target="../media/image71.png"/><Relationship Id="rId13" Type="http://schemas.openxmlformats.org/officeDocument/2006/relationships/image" Target="../media/image72.png"/><Relationship Id="rId14" Type="http://schemas.openxmlformats.org/officeDocument/2006/relationships/image" Target="../media/image73.png"/><Relationship Id="rId15" Type="http://schemas.openxmlformats.org/officeDocument/2006/relationships/image" Target="../media/image74.png"/><Relationship Id="rId16" Type="http://schemas.openxmlformats.org/officeDocument/2006/relationships/image" Target="../media/image42.png"/><Relationship Id="rId17" Type="http://schemas.openxmlformats.org/officeDocument/2006/relationships/image" Target="../media/image53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20" Type="http://schemas.openxmlformats.org/officeDocument/2006/relationships/image" Target="../media/image75.png"/><Relationship Id="rId21" Type="http://schemas.openxmlformats.org/officeDocument/2006/relationships/image" Target="../media/image76.png"/><Relationship Id="rId22" Type="http://schemas.openxmlformats.org/officeDocument/2006/relationships/image" Target="../media/image77.png"/><Relationship Id="rId23" Type="http://schemas.openxmlformats.org/officeDocument/2006/relationships/image" Target="../media/image78.png"/><Relationship Id="rId24" Type="http://schemas.openxmlformats.org/officeDocument/2006/relationships/image" Target="../media/image40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79.png"/><Relationship Id="rId4" Type="http://schemas.openxmlformats.org/officeDocument/2006/relationships/hyperlink" Target="https://www.teacherspayteachers.com/Product/Pigeonetics-Guided-Activity-Genetics-Simulation-Dominant-Recessive-Traits-16169371" TargetMode="External"/><Relationship Id="rId5" Type="http://schemas.openxmlformats.org/officeDocument/2006/relationships/hyperlink" Target="https://www.teacherspayteachers.com/Product/Build-Your-Own-Organism-Genetics-Project-15291569" TargetMode="External"/><Relationship Id="rId6" Type="http://schemas.openxmlformats.org/officeDocument/2006/relationships/hyperlink" Target="https://www.teacherspayteachers.com/Product/Mutt-Mixer-Genetics-Activity-Inheritance-Variation-High-School-Biology-1539379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3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7900" y="1351657"/>
            <a:ext cx="7696200" cy="4154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3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62487" y="1866007"/>
            <a:ext cx="2867025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/>
          <p:nvPr/>
        </p:nvSpPr>
        <p:spPr>
          <a:xfrm>
            <a:off x="2595562" y="2456557"/>
            <a:ext cx="7000875" cy="1401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Punnett Square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80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 Practice Deck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2762250" y="4049017"/>
            <a:ext cx="6667500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Vibrant interactive slides for step-by-step complete dominance, incomplete dominance, codominance, and sex-linked trait genetic modeling!</a:t>
            </a:r>
            <a:endParaRPr/>
          </a:p>
        </p:txBody>
      </p:sp>
      <p:pic>
        <p:nvPicPr>
          <p:cNvPr id="89" name="Google Shape;89;p13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42688" y="542688"/>
            <a:ext cx="1772122" cy="1772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946651" y="4612651"/>
            <a:ext cx="1633197" cy="1633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21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1"/>
          <p:cNvSpPr/>
          <p:nvPr/>
        </p:nvSpPr>
        <p:spPr>
          <a:xfrm>
            <a:off x="571500" y="1019175"/>
            <a:ext cx="11049000" cy="77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21"/>
          <p:cNvSpPr/>
          <p:nvPr/>
        </p:nvSpPr>
        <p:spPr>
          <a:xfrm>
            <a:off x="571500" y="1790700"/>
            <a:ext cx="11049000" cy="77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21"/>
          <p:cNvSpPr/>
          <p:nvPr/>
        </p:nvSpPr>
        <p:spPr>
          <a:xfrm>
            <a:off x="571500" y="2562225"/>
            <a:ext cx="11049000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21"/>
          <p:cNvSpPr/>
          <p:nvPr/>
        </p:nvSpPr>
        <p:spPr>
          <a:xfrm>
            <a:off x="571500" y="1781175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21"/>
          <p:cNvSpPr/>
          <p:nvPr/>
        </p:nvSpPr>
        <p:spPr>
          <a:xfrm>
            <a:off x="571500" y="1781175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1"/>
          <p:cNvSpPr/>
          <p:nvPr/>
        </p:nvSpPr>
        <p:spPr>
          <a:xfrm>
            <a:off x="571500" y="2552700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21"/>
          <p:cNvSpPr/>
          <p:nvPr/>
        </p:nvSpPr>
        <p:spPr>
          <a:xfrm>
            <a:off x="571500" y="2552700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21"/>
          <p:cNvSpPr/>
          <p:nvPr/>
        </p:nvSpPr>
        <p:spPr>
          <a:xfrm>
            <a:off x="571500" y="3495675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21"/>
          <p:cNvSpPr/>
          <p:nvPr/>
        </p:nvSpPr>
        <p:spPr>
          <a:xfrm>
            <a:off x="571500" y="3495675"/>
            <a:ext cx="11049000" cy="9525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3" name="Google Shape;313;p21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162050"/>
            <a:ext cx="8572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21"/>
          <p:cNvSpPr txBox="1"/>
          <p:nvPr/>
        </p:nvSpPr>
        <p:spPr>
          <a:xfrm>
            <a:off x="1666875" y="1169193"/>
            <a:ext cx="9953625" cy="18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94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https://www.numonday.com/wp-content/uploads/2025/11/Artsiemed-DNA-double-Helix-3-1024x1024.png</a:t>
            </a:r>
            <a:endParaRPr/>
          </a:p>
        </p:txBody>
      </p:sp>
      <p:sp>
        <p:nvSpPr>
          <p:cNvPr id="315" name="Google Shape;315;p21"/>
          <p:cNvSpPr txBox="1"/>
          <p:nvPr/>
        </p:nvSpPr>
        <p:spPr>
          <a:xfrm>
            <a:off x="1666875" y="1402556"/>
            <a:ext cx="995362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Source: </a:t>
            </a:r>
            <a:r>
              <a:rPr lang="en-US" sz="1200" b="0" i="0" u="none" strike="noStrike" cap="none">
                <a:solidFill>
                  <a:srgbClr val="4F46E5"/>
                </a:solidFill>
                <a:latin typeface="Quicksand"/>
                <a:ea typeface="Quicksand"/>
                <a:cs typeface="Quicksand"/>
                <a:sym typeface="Quicksand"/>
              </a:rPr>
              <a:t>www.numonday.com</a:t>
            </a:r>
            <a:endParaRPr/>
          </a:p>
        </p:txBody>
      </p:sp>
      <p:pic>
        <p:nvPicPr>
          <p:cNvPr id="316" name="Google Shape;316;p21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1933575"/>
            <a:ext cx="8572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21"/>
          <p:cNvSpPr txBox="1"/>
          <p:nvPr/>
        </p:nvSpPr>
        <p:spPr>
          <a:xfrm>
            <a:off x="1666875" y="1940718"/>
            <a:ext cx="9953625" cy="18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94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https://img.freepik.com/premium-vector/cute-pink-snapdragon-flower-with-leaves-isolated-white-background-botanical-clipart_361363-569.jpg</a:t>
            </a:r>
            <a:endParaRPr/>
          </a:p>
        </p:txBody>
      </p:sp>
      <p:sp>
        <p:nvSpPr>
          <p:cNvPr id="318" name="Google Shape;318;p21"/>
          <p:cNvSpPr txBox="1"/>
          <p:nvPr/>
        </p:nvSpPr>
        <p:spPr>
          <a:xfrm>
            <a:off x="1666875" y="2174081"/>
            <a:ext cx="995362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Source: </a:t>
            </a:r>
            <a:r>
              <a:rPr lang="en-US" sz="1200" b="0" i="0" u="none" strike="noStrike" cap="none">
                <a:solidFill>
                  <a:srgbClr val="4F46E5"/>
                </a:solidFill>
                <a:latin typeface="Quicksand"/>
                <a:ea typeface="Quicksand"/>
                <a:cs typeface="Quicksand"/>
                <a:sym typeface="Quicksand"/>
              </a:rPr>
              <a:t>www.freepik.com</a:t>
            </a:r>
            <a:endParaRPr/>
          </a:p>
        </p:txBody>
      </p:sp>
      <p:pic>
        <p:nvPicPr>
          <p:cNvPr id="319" name="Google Shape;319;p21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1500" y="2790825"/>
            <a:ext cx="1571625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21"/>
          <p:cNvSpPr txBox="1"/>
          <p:nvPr/>
        </p:nvSpPr>
        <p:spPr>
          <a:xfrm>
            <a:off x="1666875" y="2705100"/>
            <a:ext cx="9953625" cy="371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94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https://media.istockphoto.com/id/1471634538/vector/speckled-hen-icon-dappled-hen-vector-illustration-isolated-on-grey-funny-and-cute-bird.jpg?s=612x612&amp;w=0&amp;k=20&amp;c=u5O9CJJEuaU94EgPuSvXLiGRLsklrhHTq_RME_JeKdA=</a:t>
            </a:r>
            <a:endParaRPr/>
          </a:p>
        </p:txBody>
      </p:sp>
      <p:sp>
        <p:nvSpPr>
          <p:cNvPr id="321" name="Google Shape;321;p21"/>
          <p:cNvSpPr txBox="1"/>
          <p:nvPr/>
        </p:nvSpPr>
        <p:spPr>
          <a:xfrm>
            <a:off x="1666875" y="3124200"/>
            <a:ext cx="995362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Source: </a:t>
            </a:r>
            <a:r>
              <a:rPr lang="en-US" sz="1200" b="0" i="0" u="none" strike="noStrike" cap="none">
                <a:solidFill>
                  <a:srgbClr val="4F46E5"/>
                </a:solidFill>
                <a:latin typeface="Quicksand"/>
                <a:ea typeface="Quicksand"/>
                <a:cs typeface="Quicksand"/>
                <a:sym typeface="Quicksand"/>
              </a:rPr>
              <a:t>www.istockphoto.com</a:t>
            </a:r>
            <a:endParaRPr/>
          </a:p>
        </p:txBody>
      </p:sp>
      <p:pic>
        <p:nvPicPr>
          <p:cNvPr id="322" name="Google Shape;322;p21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1500" y="3648075"/>
            <a:ext cx="8572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1"/>
          <p:cNvSpPr txBox="1"/>
          <p:nvPr/>
        </p:nvSpPr>
        <p:spPr>
          <a:xfrm>
            <a:off x="1666875" y="3655218"/>
            <a:ext cx="9953625" cy="18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94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https://media.istockphoto.com/id/1019808024/vector/x-and-y-chromosome.jpg?s=612x612&amp;w=0&amp;k=20&amp;c=Ccr3Q5iI9mqdAHZj_X7WOPamdxlylOSfxZEg3oU-Sgs=</a:t>
            </a:r>
            <a:endParaRPr/>
          </a:p>
        </p:txBody>
      </p:sp>
      <p:sp>
        <p:nvSpPr>
          <p:cNvPr id="324" name="Google Shape;324;p21"/>
          <p:cNvSpPr txBox="1"/>
          <p:nvPr/>
        </p:nvSpPr>
        <p:spPr>
          <a:xfrm>
            <a:off x="1666875" y="3888581"/>
            <a:ext cx="995362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Source: </a:t>
            </a:r>
            <a:r>
              <a:rPr lang="en-US" sz="1200" b="0" i="0" u="none" strike="noStrike" cap="none">
                <a:solidFill>
                  <a:srgbClr val="4F46E5"/>
                </a:solidFill>
                <a:latin typeface="Quicksand"/>
                <a:ea typeface="Quicksand"/>
                <a:cs typeface="Quicksand"/>
                <a:sym typeface="Quicksand"/>
              </a:rPr>
              <a:t>www.istockphoto.com</a:t>
            </a:r>
            <a:endParaRPr/>
          </a:p>
        </p:txBody>
      </p:sp>
      <p:sp>
        <p:nvSpPr>
          <p:cNvPr id="325" name="Google Shape;325;p21"/>
          <p:cNvSpPr txBox="1"/>
          <p:nvPr/>
        </p:nvSpPr>
        <p:spPr>
          <a:xfrm>
            <a:off x="571500" y="476250"/>
            <a:ext cx="1160145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Image Sources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20040"/>
            <a:ext cx="11274552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4000" b="0">
                <a:solidFill>
                  <a:srgbClr val="1E293B"/>
                </a:solidFill>
                <a:latin typeface="Comfortaa"/>
              </a:rPr>
              <a:t>Loved this freebie?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358384" y="1207008"/>
            <a:ext cx="1463040" cy="91440"/>
          </a:xfrm>
          <a:prstGeom prst="roundRect">
            <a:avLst/>
          </a:prstGeom>
          <a:solidFill>
            <a:srgbClr val="D2FF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371600"/>
            <a:ext cx="11274552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800" b="0">
                <a:solidFill>
                  <a:srgbClr val="475569"/>
                </a:solidFill>
                <a:latin typeface="Quicksand"/>
              </a:rPr>
              <a:t>You've got the blank boards — here's where the practice goes next.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58952" y="2148840"/>
            <a:ext cx="5029200" cy="3977639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7E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033271" y="2331720"/>
            <a:ext cx="4480560" cy="109728"/>
          </a:xfrm>
          <a:prstGeom prst="roundRect">
            <a:avLst/>
          </a:prstGeom>
          <a:solidFill>
            <a:srgbClr val="D2FF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1014983" y="2542032"/>
            <a:ext cx="2331720" cy="384048"/>
          </a:xfrm>
          <a:prstGeom prst="roundRect">
            <a:avLst/>
          </a:prstGeom>
          <a:solidFill>
            <a:srgbClr val="D2FF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300" b="0">
                <a:solidFill>
                  <a:srgbClr val="1E293B"/>
                </a:solidFill>
                <a:latin typeface="Comfortaa"/>
              </a:rPr>
              <a:t>STEP 1  ·  THE CHALLENGE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4983" y="3035808"/>
            <a:ext cx="45720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400" b="0">
                <a:solidFill>
                  <a:srgbClr val="1E293B"/>
                </a:solidFill>
                <a:latin typeface="Comfortaa"/>
              </a:rPr>
              <a:t>Punnett Square Challenge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4983" y="3703320"/>
            <a:ext cx="2788920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>
                <a:solidFill>
                  <a:srgbClr val="475569"/>
                </a:solidFill>
                <a:latin typeface="Quicksand"/>
              </a:rPr>
              <a:t>The answer-key version of this deck — 7 real-world genetics problems (guinea pigs, blood types, color-blindness) across all four inheritance patterns, each with a fully worked Punnett square.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4983" y="5532120"/>
            <a:ext cx="27432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400" b="0">
                <a:solidFill>
                  <a:srgbClr val="1E293B"/>
                </a:solidFill>
                <a:latin typeface="Comfortaa"/>
              </a:rPr>
              <a:t>$4.00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56231" y="5669280"/>
            <a:ext cx="20116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8A93A3"/>
                </a:solidFill>
                <a:latin typeface="Quicksand"/>
              </a:rPr>
              <a:t>Grades 6–12  ·  14 slides</a:t>
            </a:r>
          </a:p>
        </p:txBody>
      </p:sp>
      <p:pic>
        <p:nvPicPr>
          <p:cNvPr id="12" name="Picture 11" descr="qr_c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352" y="3977639"/>
            <a:ext cx="1554480" cy="155448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6400800" y="2148840"/>
            <a:ext cx="5029200" cy="3977639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7E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675120" y="2331720"/>
            <a:ext cx="4480560" cy="109728"/>
          </a:xfrm>
          <a:prstGeom prst="roundRect">
            <a:avLst/>
          </a:prstGeom>
          <a:solidFill>
            <a:srgbClr val="D2FF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6656832" y="2542032"/>
            <a:ext cx="2331720" cy="384048"/>
          </a:xfrm>
          <a:prstGeom prst="roundRect">
            <a:avLst/>
          </a:prstGeom>
          <a:solidFill>
            <a:srgbClr val="D2FF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300" b="0">
                <a:solidFill>
                  <a:srgbClr val="1E293B"/>
                </a:solidFill>
                <a:latin typeface="Comfortaa"/>
              </a:rPr>
              <a:t>STEP 2  ·  THE FULL UNIT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56832" y="3035808"/>
            <a:ext cx="45720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400" b="0">
                <a:solidFill>
                  <a:srgbClr val="1E293B"/>
                </a:solidFill>
                <a:latin typeface="Comfortaa"/>
              </a:rPr>
              <a:t>Genetics Punnett Activities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56832" y="3703320"/>
            <a:ext cx="2788920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0">
                <a:solidFill>
                  <a:srgbClr val="475569"/>
                </a:solidFill>
                <a:latin typeface="Quicksand"/>
              </a:rPr>
              <a:t>The whole genetics unit — Punnett practice, blood types, a Monster Maker breeding project &amp; a 4-chamber pedigree escape room. Print + self-grading digital + editable PowerPoint.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56832" y="5532120"/>
            <a:ext cx="27432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400" b="0">
                <a:solidFill>
                  <a:srgbClr val="1E293B"/>
                </a:solidFill>
                <a:latin typeface="Comfortaa"/>
              </a:rPr>
              <a:t>$8.50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98079" y="5669280"/>
            <a:ext cx="20116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8A93A3"/>
                </a:solidFill>
                <a:latin typeface="Quicksand"/>
              </a:rPr>
              <a:t>Grades 7–12  ·  47 pages</a:t>
            </a:r>
          </a:p>
        </p:txBody>
      </p:sp>
      <p:pic>
        <p:nvPicPr>
          <p:cNvPr id="20" name="Picture 19" descr="qr_uni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00" y="3977639"/>
            <a:ext cx="1554480" cy="155448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200" y="6355080"/>
            <a:ext cx="11274552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>
                <a:solidFill>
                  <a:srgbClr val="8A93A3"/>
                </a:solidFill>
                <a:latin typeface="Quicksand"/>
              </a:rPr>
              <a:t>Follow Sweitzer Science on TpT  ·  teacherspayteachers.com/store/sweitzer-science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685925"/>
            <a:ext cx="2590800" cy="361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4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90900" y="1685925"/>
            <a:ext cx="2590800" cy="361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4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10300" y="1685925"/>
            <a:ext cx="2590800" cy="361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4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29700" y="1685925"/>
            <a:ext cx="2590800" cy="361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8675" y="4686300"/>
            <a:ext cx="207645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4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648075" y="4686300"/>
            <a:ext cx="207645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4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467475" y="4686300"/>
            <a:ext cx="207645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4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286875" y="4686300"/>
            <a:ext cx="207645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71500" y="495300"/>
            <a:ext cx="31432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28675" y="1943100"/>
            <a:ext cx="57150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4"/>
          <p:cNvSpPr txBox="1"/>
          <p:nvPr/>
        </p:nvSpPr>
        <p:spPr>
          <a:xfrm>
            <a:off x="828675" y="2705100"/>
            <a:ext cx="2180272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Complete</a:t>
            </a:r>
            <a:endParaRPr/>
          </a:p>
        </p:txBody>
      </p:sp>
      <p:sp>
        <p:nvSpPr>
          <p:cNvPr id="107" name="Google Shape;107;p14"/>
          <p:cNvSpPr txBox="1"/>
          <p:nvPr/>
        </p:nvSpPr>
        <p:spPr>
          <a:xfrm>
            <a:off x="828675" y="3076575"/>
            <a:ext cx="2076450" cy="853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Dominant allele fully masks the recessive allele. Simple dominant/recessive expressivity.</a:t>
            </a:r>
            <a:endParaRPr/>
          </a:p>
        </p:txBody>
      </p:sp>
      <p:pic>
        <p:nvPicPr>
          <p:cNvPr id="108" name="Google Shape;108;p14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648075" y="1943100"/>
            <a:ext cx="57150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4"/>
          <p:cNvSpPr txBox="1"/>
          <p:nvPr/>
        </p:nvSpPr>
        <p:spPr>
          <a:xfrm>
            <a:off x="3648075" y="2705100"/>
            <a:ext cx="2180272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Incomplete</a:t>
            </a:r>
            <a:endParaRPr/>
          </a:p>
        </p:txBody>
      </p:sp>
      <p:sp>
        <p:nvSpPr>
          <p:cNvPr id="110" name="Google Shape;110;p14"/>
          <p:cNvSpPr txBox="1"/>
          <p:nvPr/>
        </p:nvSpPr>
        <p:spPr>
          <a:xfrm>
            <a:off x="3648075" y="3076575"/>
            <a:ext cx="2076450" cy="853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Neither allele is fully dominant! Heterozygotes express a blended, intermediate phenotype.</a:t>
            </a:r>
            <a:endParaRPr/>
          </a:p>
        </p:txBody>
      </p:sp>
      <p:pic>
        <p:nvPicPr>
          <p:cNvPr id="111" name="Google Shape;111;p14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467475" y="1943100"/>
            <a:ext cx="57150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4"/>
          <p:cNvSpPr txBox="1"/>
          <p:nvPr/>
        </p:nvSpPr>
        <p:spPr>
          <a:xfrm>
            <a:off x="6467475" y="2705100"/>
            <a:ext cx="2180272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Codominant</a:t>
            </a:r>
            <a:endParaRPr/>
          </a:p>
        </p:txBody>
      </p:sp>
      <p:sp>
        <p:nvSpPr>
          <p:cNvPr id="113" name="Google Shape;113;p14"/>
          <p:cNvSpPr txBox="1"/>
          <p:nvPr/>
        </p:nvSpPr>
        <p:spPr>
          <a:xfrm>
            <a:off x="6467475" y="3076575"/>
            <a:ext cx="2076450" cy="853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Both alleles are equally expressed at the same time. Produces spots, patches, or mixtures.</a:t>
            </a:r>
            <a:endParaRPr/>
          </a:p>
        </p:txBody>
      </p:sp>
      <p:pic>
        <p:nvPicPr>
          <p:cNvPr id="114" name="Google Shape;114;p14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9286875" y="1943100"/>
            <a:ext cx="57150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4"/>
          <p:cNvSpPr txBox="1"/>
          <p:nvPr/>
        </p:nvSpPr>
        <p:spPr>
          <a:xfrm>
            <a:off x="9286875" y="2705100"/>
            <a:ext cx="2180272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Sex-Linked</a:t>
            </a:r>
            <a:endParaRPr/>
          </a:p>
        </p:txBody>
      </p:sp>
      <p:sp>
        <p:nvSpPr>
          <p:cNvPr id="116" name="Google Shape;116;p14"/>
          <p:cNvSpPr txBox="1"/>
          <p:nvPr/>
        </p:nvSpPr>
        <p:spPr>
          <a:xfrm>
            <a:off x="9286875" y="3076575"/>
            <a:ext cx="2076450" cy="853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Traits located on the sex chromosomes (usually X). Watch how traits pass to sons vs daughters!</a:t>
            </a:r>
            <a:endParaRPr/>
          </a:p>
        </p:txBody>
      </p:sp>
      <p:pic>
        <p:nvPicPr>
          <p:cNvPr id="117" name="Google Shape;117;p14" descr="imag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962025" y="2095500"/>
            <a:ext cx="30480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4" descr="image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3800475" y="2095500"/>
            <a:ext cx="26670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4" descr="image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619875" y="2095500"/>
            <a:ext cx="26670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4" descr="image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9405937" y="2095500"/>
            <a:ext cx="333375" cy="266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4"/>
          <p:cNvSpPr txBox="1"/>
          <p:nvPr/>
        </p:nvSpPr>
        <p:spPr>
          <a:xfrm>
            <a:off x="1028700" y="476250"/>
            <a:ext cx="1112139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Inheritance Modes Overview</a:t>
            </a:r>
            <a:endParaRPr/>
          </a:p>
        </p:txBody>
      </p:sp>
      <p:sp>
        <p:nvSpPr>
          <p:cNvPr id="122" name="Google Shape;122;p14"/>
          <p:cNvSpPr txBox="1"/>
          <p:nvPr/>
        </p:nvSpPr>
        <p:spPr>
          <a:xfrm>
            <a:off x="571500" y="1019175"/>
            <a:ext cx="1104900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Review the four genetic models before starting your interactive practice boards.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897" y="1619250"/>
            <a:ext cx="5060602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5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1619250"/>
            <a:ext cx="5416897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5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1500" y="2878633"/>
            <a:ext cx="5416897" cy="1634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5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37499" y="2047875"/>
            <a:ext cx="3905250" cy="39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5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3762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5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56637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5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280374" y="304800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5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13762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5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56637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5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280374" y="447675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5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13762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5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56637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5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71500" y="476250"/>
            <a:ext cx="1143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5" descr="imag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80975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5" descr="image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307657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5" descr="image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34340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5" descr="image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61022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5" descr="image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71500" y="1095375"/>
            <a:ext cx="361950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5"/>
          <p:cNvSpPr txBox="1"/>
          <p:nvPr/>
        </p:nvSpPr>
        <p:spPr>
          <a:xfrm>
            <a:off x="828675" y="3135808"/>
            <a:ext cx="4902547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955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Directions:</a:t>
            </a:r>
            <a:endParaRPr/>
          </a:p>
        </p:txBody>
      </p:sp>
      <p:sp>
        <p:nvSpPr>
          <p:cNvPr id="147" name="Google Shape;147;p15"/>
          <p:cNvSpPr txBox="1"/>
          <p:nvPr/>
        </p:nvSpPr>
        <p:spPr>
          <a:xfrm>
            <a:off x="828675" y="3535858"/>
            <a:ext cx="4902547" cy="719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Identify gametes for Parent 1 (Aa) and Parent 2 (aa). Fill the top &amp; left headers, solve the grid, then write down ratios below.</a:t>
            </a:r>
            <a:endParaRPr/>
          </a:p>
        </p:txBody>
      </p:sp>
      <p:sp>
        <p:nvSpPr>
          <p:cNvPr id="148" name="Google Shape;148;p15"/>
          <p:cNvSpPr txBox="1"/>
          <p:nvPr/>
        </p:nvSpPr>
        <p:spPr>
          <a:xfrm>
            <a:off x="571500" y="53816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 </a:t>
            </a:r>
            <a:endParaRPr/>
          </a:p>
        </p:txBody>
      </p:sp>
      <p:sp>
        <p:nvSpPr>
          <p:cNvPr id="149" name="Google Shape;149;p15"/>
          <p:cNvSpPr txBox="1"/>
          <p:nvPr/>
        </p:nvSpPr>
        <p:spPr>
          <a:xfrm>
            <a:off x="571500" y="59531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 </a:t>
            </a:r>
            <a:endParaRPr/>
          </a:p>
        </p:txBody>
      </p:sp>
      <p:pic>
        <p:nvPicPr>
          <p:cNvPr id="150" name="Google Shape;150;p15" descr="image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28675" y="3164383"/>
            <a:ext cx="209550" cy="209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5"/>
          <p:cNvSpPr txBox="1"/>
          <p:nvPr/>
        </p:nvSpPr>
        <p:spPr>
          <a:xfrm>
            <a:off x="571500" y="5486400"/>
            <a:ext cx="1343025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</a:t>
            </a:r>
            <a:endParaRPr/>
          </a:p>
        </p:txBody>
      </p:sp>
      <p:sp>
        <p:nvSpPr>
          <p:cNvPr id="152" name="Google Shape;152;p15"/>
          <p:cNvSpPr txBox="1"/>
          <p:nvPr/>
        </p:nvSpPr>
        <p:spPr>
          <a:xfrm>
            <a:off x="571500" y="605790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</a:t>
            </a:r>
            <a:endParaRPr/>
          </a:p>
        </p:txBody>
      </p:sp>
      <p:pic>
        <p:nvPicPr>
          <p:cNvPr id="153" name="Google Shape;153;p15" descr="image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528024" y="2390775"/>
            <a:ext cx="266700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5"/>
          <p:cNvSpPr txBox="1"/>
          <p:nvPr/>
        </p:nvSpPr>
        <p:spPr>
          <a:xfrm>
            <a:off x="1076325" y="1076325"/>
            <a:ext cx="11071383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Complete Dominance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6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897" y="1619250"/>
            <a:ext cx="5060602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6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1619250"/>
            <a:ext cx="5416897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1500" y="2878633"/>
            <a:ext cx="5416897" cy="1634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37499" y="2047875"/>
            <a:ext cx="3905250" cy="39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3762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6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56637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6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280374" y="304800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6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13762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6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56637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6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280374" y="447675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6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13762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6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56637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6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71500" y="476250"/>
            <a:ext cx="1143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6" descr="imag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80975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6" descr="image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307657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6" descr="image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34340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6" descr="image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61022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6" descr="image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71500" y="1095375"/>
            <a:ext cx="361950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6"/>
          <p:cNvSpPr txBox="1"/>
          <p:nvPr/>
        </p:nvSpPr>
        <p:spPr>
          <a:xfrm>
            <a:off x="828675" y="3135808"/>
            <a:ext cx="4902547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955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Directions:</a:t>
            </a:r>
            <a:endParaRPr/>
          </a:p>
        </p:txBody>
      </p:sp>
      <p:sp>
        <p:nvSpPr>
          <p:cNvPr id="179" name="Google Shape;179;p16"/>
          <p:cNvSpPr txBox="1"/>
          <p:nvPr/>
        </p:nvSpPr>
        <p:spPr>
          <a:xfrm>
            <a:off x="828675" y="3535858"/>
            <a:ext cx="4902547" cy="719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Model a classic heterozygous monohybrid cross. Fill the gametes and grid, then observe the typical F1 generation ratios.</a:t>
            </a:r>
            <a:endParaRPr/>
          </a:p>
        </p:txBody>
      </p:sp>
      <p:sp>
        <p:nvSpPr>
          <p:cNvPr id="180" name="Google Shape;180;p16"/>
          <p:cNvSpPr txBox="1"/>
          <p:nvPr/>
        </p:nvSpPr>
        <p:spPr>
          <a:xfrm>
            <a:off x="571500" y="53816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 </a:t>
            </a:r>
            <a:endParaRPr/>
          </a:p>
        </p:txBody>
      </p:sp>
      <p:sp>
        <p:nvSpPr>
          <p:cNvPr id="181" name="Google Shape;181;p16"/>
          <p:cNvSpPr txBox="1"/>
          <p:nvPr/>
        </p:nvSpPr>
        <p:spPr>
          <a:xfrm>
            <a:off x="571500" y="59531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 </a:t>
            </a:r>
            <a:endParaRPr/>
          </a:p>
        </p:txBody>
      </p:sp>
      <p:pic>
        <p:nvPicPr>
          <p:cNvPr id="182" name="Google Shape;182;p16" descr="image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28675" y="3164383"/>
            <a:ext cx="209550" cy="2095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6"/>
          <p:cNvSpPr txBox="1"/>
          <p:nvPr/>
        </p:nvSpPr>
        <p:spPr>
          <a:xfrm>
            <a:off x="571500" y="5486400"/>
            <a:ext cx="1343025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</a:t>
            </a:r>
            <a:endParaRPr/>
          </a:p>
        </p:txBody>
      </p:sp>
      <p:sp>
        <p:nvSpPr>
          <p:cNvPr id="184" name="Google Shape;184;p16"/>
          <p:cNvSpPr txBox="1"/>
          <p:nvPr/>
        </p:nvSpPr>
        <p:spPr>
          <a:xfrm>
            <a:off x="571500" y="605790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</a:t>
            </a:r>
            <a:endParaRPr/>
          </a:p>
        </p:txBody>
      </p:sp>
      <p:pic>
        <p:nvPicPr>
          <p:cNvPr id="185" name="Google Shape;185;p16" descr="image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528024" y="2390775"/>
            <a:ext cx="266700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6"/>
          <p:cNvSpPr txBox="1"/>
          <p:nvPr/>
        </p:nvSpPr>
        <p:spPr>
          <a:xfrm>
            <a:off x="1076325" y="1076325"/>
            <a:ext cx="11071383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Complete Dominance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1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7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897" y="1619250"/>
            <a:ext cx="5060602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7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1619250"/>
            <a:ext cx="5416897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7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1500" y="2998589"/>
            <a:ext cx="5416897" cy="1394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7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37499" y="2047875"/>
            <a:ext cx="3905250" cy="39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7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210800" y="4972050"/>
            <a:ext cx="123825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7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13762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7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56637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7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280374" y="304800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7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3762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7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56637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7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280374" y="447675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7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3762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7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956637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7" descr="imag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71500" y="476250"/>
            <a:ext cx="1143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7" descr="image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80975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17" descr="image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307657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7" descr="image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34340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17" descr="image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61022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7" descr="image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571500" y="1095375"/>
            <a:ext cx="276225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7"/>
          <p:cNvSpPr txBox="1"/>
          <p:nvPr/>
        </p:nvSpPr>
        <p:spPr>
          <a:xfrm>
            <a:off x="828675" y="3255764"/>
            <a:ext cx="4902547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955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Snapdragons:</a:t>
            </a:r>
            <a:endParaRPr/>
          </a:p>
        </p:txBody>
      </p:sp>
      <p:sp>
        <p:nvSpPr>
          <p:cNvPr id="212" name="Google Shape;212;p17"/>
          <p:cNvSpPr txBox="1"/>
          <p:nvPr/>
        </p:nvSpPr>
        <p:spPr>
          <a:xfrm>
            <a:off x="828675" y="3655814"/>
            <a:ext cx="4902547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Red (RR) and White (WW) blend to form Pink (RW). Fill in the cross between Pink (RW) and White (WW) parents.</a:t>
            </a:r>
            <a:endParaRPr/>
          </a:p>
        </p:txBody>
      </p:sp>
      <p:sp>
        <p:nvSpPr>
          <p:cNvPr id="213" name="Google Shape;213;p17"/>
          <p:cNvSpPr txBox="1"/>
          <p:nvPr/>
        </p:nvSpPr>
        <p:spPr>
          <a:xfrm>
            <a:off x="571500" y="53816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 </a:t>
            </a:r>
            <a:endParaRPr/>
          </a:p>
        </p:txBody>
      </p:sp>
      <p:sp>
        <p:nvSpPr>
          <p:cNvPr id="214" name="Google Shape;214;p17"/>
          <p:cNvSpPr txBox="1"/>
          <p:nvPr/>
        </p:nvSpPr>
        <p:spPr>
          <a:xfrm>
            <a:off x="571500" y="59531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 </a:t>
            </a:r>
            <a:endParaRPr/>
          </a:p>
        </p:txBody>
      </p:sp>
      <p:pic>
        <p:nvPicPr>
          <p:cNvPr id="215" name="Google Shape;215;p17" descr="image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239375" y="5000625"/>
            <a:ext cx="11811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7" descr="image.png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828675" y="3284339"/>
            <a:ext cx="209550" cy="20955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17"/>
          <p:cNvSpPr txBox="1"/>
          <p:nvPr/>
        </p:nvSpPr>
        <p:spPr>
          <a:xfrm>
            <a:off x="571500" y="5486400"/>
            <a:ext cx="1343025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</a:t>
            </a:r>
            <a:endParaRPr/>
          </a:p>
        </p:txBody>
      </p:sp>
      <p:sp>
        <p:nvSpPr>
          <p:cNvPr id="218" name="Google Shape;218;p17"/>
          <p:cNvSpPr txBox="1"/>
          <p:nvPr/>
        </p:nvSpPr>
        <p:spPr>
          <a:xfrm>
            <a:off x="571500" y="605790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</a:t>
            </a:r>
            <a:endParaRPr/>
          </a:p>
        </p:txBody>
      </p:sp>
      <p:pic>
        <p:nvPicPr>
          <p:cNvPr id="219" name="Google Shape;219;p17" descr="image.png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7528024" y="2390775"/>
            <a:ext cx="266700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7"/>
          <p:cNvSpPr txBox="1"/>
          <p:nvPr/>
        </p:nvSpPr>
        <p:spPr>
          <a:xfrm>
            <a:off x="990600" y="1076325"/>
            <a:ext cx="1116139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Incomplete Dominance (Pink × White)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1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897" y="1619250"/>
            <a:ext cx="5060602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8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1619250"/>
            <a:ext cx="5416897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18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1500" y="2998589"/>
            <a:ext cx="5416897" cy="1394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18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37499" y="2047875"/>
            <a:ext cx="3905250" cy="39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8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210800" y="4972050"/>
            <a:ext cx="123825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18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13762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18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56637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18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280374" y="304800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18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3762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8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56637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18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280374" y="447675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8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3762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8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956637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8" descr="imag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71500" y="476250"/>
            <a:ext cx="1143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8" descr="image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80975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8" descr="image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307657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8" descr="image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34340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8" descr="image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61022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18" descr="image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571500" y="1095375"/>
            <a:ext cx="314325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18"/>
          <p:cNvSpPr txBox="1"/>
          <p:nvPr/>
        </p:nvSpPr>
        <p:spPr>
          <a:xfrm>
            <a:off x="828675" y="3255764"/>
            <a:ext cx="4902547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955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Erminette Pattern:</a:t>
            </a:r>
            <a:endParaRPr/>
          </a:p>
        </p:txBody>
      </p:sp>
      <p:sp>
        <p:nvSpPr>
          <p:cNvPr id="246" name="Google Shape;246;p18"/>
          <p:cNvSpPr txBox="1"/>
          <p:nvPr/>
        </p:nvSpPr>
        <p:spPr>
          <a:xfrm>
            <a:off x="828675" y="3655814"/>
            <a:ext cx="4902547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Both alleles are fully expressed at once! S is solid, D is dotted. Predict offspring of Spotted (SD) and Dotted (DD).</a:t>
            </a:r>
            <a:endParaRPr/>
          </a:p>
        </p:txBody>
      </p:sp>
      <p:sp>
        <p:nvSpPr>
          <p:cNvPr id="247" name="Google Shape;247;p18"/>
          <p:cNvSpPr txBox="1"/>
          <p:nvPr/>
        </p:nvSpPr>
        <p:spPr>
          <a:xfrm>
            <a:off x="571500" y="53816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 </a:t>
            </a:r>
            <a:endParaRPr/>
          </a:p>
        </p:txBody>
      </p:sp>
      <p:sp>
        <p:nvSpPr>
          <p:cNvPr id="248" name="Google Shape;248;p18"/>
          <p:cNvSpPr txBox="1"/>
          <p:nvPr/>
        </p:nvSpPr>
        <p:spPr>
          <a:xfrm>
            <a:off x="571500" y="59531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 </a:t>
            </a:r>
            <a:endParaRPr/>
          </a:p>
        </p:txBody>
      </p:sp>
      <p:pic>
        <p:nvPicPr>
          <p:cNvPr id="249" name="Google Shape;249;p18" descr="image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239375" y="5000625"/>
            <a:ext cx="11811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18" descr="image.png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828675" y="3284339"/>
            <a:ext cx="209550" cy="20955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8"/>
          <p:cNvSpPr txBox="1"/>
          <p:nvPr/>
        </p:nvSpPr>
        <p:spPr>
          <a:xfrm>
            <a:off x="571500" y="5486400"/>
            <a:ext cx="1343025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</a:t>
            </a:r>
            <a:endParaRPr/>
          </a:p>
        </p:txBody>
      </p:sp>
      <p:sp>
        <p:nvSpPr>
          <p:cNvPr id="252" name="Google Shape;252;p18"/>
          <p:cNvSpPr txBox="1"/>
          <p:nvPr/>
        </p:nvSpPr>
        <p:spPr>
          <a:xfrm>
            <a:off x="571500" y="605790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Phenotype Ratio:</a:t>
            </a:r>
            <a:endParaRPr/>
          </a:p>
        </p:txBody>
      </p:sp>
      <p:pic>
        <p:nvPicPr>
          <p:cNvPr id="253" name="Google Shape;253;p18" descr="image.png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7528024" y="2390775"/>
            <a:ext cx="266700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18"/>
          <p:cNvSpPr txBox="1"/>
          <p:nvPr/>
        </p:nvSpPr>
        <p:spPr>
          <a:xfrm>
            <a:off x="1028700" y="1076325"/>
            <a:ext cx="1112139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Codominance (Spotted × Solid Dots)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19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19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897" y="1619250"/>
            <a:ext cx="5060602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19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1619250"/>
            <a:ext cx="5416897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9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1500" y="2998589"/>
            <a:ext cx="5416897" cy="1394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9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37499" y="2047875"/>
            <a:ext cx="3905250" cy="39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9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210800" y="4972050"/>
            <a:ext cx="123825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19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13762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9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566374" y="2190750"/>
            <a:ext cx="13335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19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280374" y="304800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19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3762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9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566374" y="304800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9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280374" y="4476750"/>
            <a:ext cx="762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9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3762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19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9566374" y="4476750"/>
            <a:ext cx="13335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9" descr="imag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71500" y="476250"/>
            <a:ext cx="1143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19" descr="image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80975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9" descr="image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307657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19" descr="image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343400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19" descr="image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610225" y="476250"/>
            <a:ext cx="11715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19" descr="image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571500" y="1095375"/>
            <a:ext cx="314325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9"/>
          <p:cNvSpPr txBox="1"/>
          <p:nvPr/>
        </p:nvSpPr>
        <p:spPr>
          <a:xfrm>
            <a:off x="828675" y="3255764"/>
            <a:ext cx="4902547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670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Chromosomes:</a:t>
            </a:r>
            <a:endParaRPr/>
          </a:p>
        </p:txBody>
      </p:sp>
      <p:sp>
        <p:nvSpPr>
          <p:cNvPr id="280" name="Google Shape;280;p19"/>
          <p:cNvSpPr txBox="1"/>
          <p:nvPr/>
        </p:nvSpPr>
        <p:spPr>
          <a:xfrm>
            <a:off x="828675" y="3655814"/>
            <a:ext cx="4902547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Track carrier mothers (XᴮXᵇ) and affected males (XᵇY). Analyze specific ratios for female vs. male offspring!</a:t>
            </a:r>
            <a:endParaRPr/>
          </a:p>
        </p:txBody>
      </p:sp>
      <p:sp>
        <p:nvSpPr>
          <p:cNvPr id="281" name="Google Shape;281;p19"/>
          <p:cNvSpPr txBox="1"/>
          <p:nvPr/>
        </p:nvSpPr>
        <p:spPr>
          <a:xfrm>
            <a:off x="571500" y="53816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 </a:t>
            </a:r>
            <a:endParaRPr/>
          </a:p>
        </p:txBody>
      </p:sp>
      <p:sp>
        <p:nvSpPr>
          <p:cNvPr id="282" name="Google Shape;282;p19"/>
          <p:cNvSpPr txBox="1"/>
          <p:nvPr/>
        </p:nvSpPr>
        <p:spPr>
          <a:xfrm>
            <a:off x="571500" y="5953125"/>
            <a:ext cx="5416897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Daughters vs Sons: </a:t>
            </a:r>
            <a:endParaRPr/>
          </a:p>
        </p:txBody>
      </p:sp>
      <p:pic>
        <p:nvPicPr>
          <p:cNvPr id="283" name="Google Shape;283;p19" descr="image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239375" y="5000625"/>
            <a:ext cx="118110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19" descr="image.png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828675" y="3284339"/>
            <a:ext cx="266700" cy="20955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9"/>
          <p:cNvSpPr txBox="1"/>
          <p:nvPr/>
        </p:nvSpPr>
        <p:spPr>
          <a:xfrm>
            <a:off x="571500" y="5486400"/>
            <a:ext cx="1343025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Genotype Ratio:</a:t>
            </a:r>
            <a:endParaRPr/>
          </a:p>
        </p:txBody>
      </p:sp>
      <p:sp>
        <p:nvSpPr>
          <p:cNvPr id="286" name="Google Shape;286;p19"/>
          <p:cNvSpPr txBox="1"/>
          <p:nvPr/>
        </p:nvSpPr>
        <p:spPr>
          <a:xfrm>
            <a:off x="571500" y="6057900"/>
            <a:ext cx="160020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1E293B"/>
                </a:solidFill>
                <a:latin typeface="Quicksand"/>
                <a:ea typeface="Quicksand"/>
                <a:cs typeface="Quicksand"/>
                <a:sym typeface="Quicksand"/>
              </a:rPr>
              <a:t>Daughters vs Sons:</a:t>
            </a:r>
            <a:endParaRPr/>
          </a:p>
        </p:txBody>
      </p:sp>
      <p:pic>
        <p:nvPicPr>
          <p:cNvPr id="287" name="Google Shape;287;p19" descr="image.png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7528024" y="2390775"/>
            <a:ext cx="266700" cy="3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9"/>
          <p:cNvSpPr txBox="1"/>
          <p:nvPr/>
        </p:nvSpPr>
        <p:spPr>
          <a:xfrm>
            <a:off x="1028700" y="1076325"/>
            <a:ext cx="1112139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Sex-Linked Trait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0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20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0" y="1628775"/>
            <a:ext cx="7620000" cy="360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20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53100" y="2047875"/>
            <a:ext cx="6858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0"/>
          <p:cNvSpPr txBox="1"/>
          <p:nvPr/>
        </p:nvSpPr>
        <p:spPr>
          <a:xfrm>
            <a:off x="2535555" y="2847975"/>
            <a:ext cx="7120890" cy="447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Excellent Modeling!</a:t>
            </a:r>
            <a:endParaRPr/>
          </a:p>
        </p:txBody>
      </p:sp>
      <p:sp>
        <p:nvSpPr>
          <p:cNvPr id="297" name="Google Shape;297;p20"/>
          <p:cNvSpPr txBox="1"/>
          <p:nvPr/>
        </p:nvSpPr>
        <p:spPr>
          <a:xfrm>
            <a:off x="2705100" y="3438525"/>
            <a:ext cx="67818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Students can now check their genotype &amp; phenotype ratios. If you have any remaining questions about complete dominance, blending, codominance, or sex-linked traits, let's discuss!</a:t>
            </a:r>
            <a:endParaRPr/>
          </a:p>
        </p:txBody>
      </p:sp>
      <p:sp>
        <p:nvSpPr>
          <p:cNvPr id="298" name="Google Shape;298;p20"/>
          <p:cNvSpPr txBox="1"/>
          <p:nvPr/>
        </p:nvSpPr>
        <p:spPr>
          <a:xfrm>
            <a:off x="2705100" y="4591050"/>
            <a:ext cx="678180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64748B"/>
                </a:solidFill>
                <a:latin typeface="Quicksand"/>
                <a:ea typeface="Quicksand"/>
                <a:cs typeface="Quicksand"/>
                <a:sym typeface="Quicksand"/>
              </a:rPr>
              <a:t>Let's review the final answers as a class.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5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0" descr="imag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20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0" y="1628775"/>
            <a:ext cx="7620000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0"/>
          <p:cNvSpPr txBox="1"/>
          <p:nvPr/>
        </p:nvSpPr>
        <p:spPr>
          <a:xfrm>
            <a:off x="2535555" y="2120000"/>
            <a:ext cx="7120890" cy="447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1" i="0" u="none" strike="noStrike" cap="none">
                <a:solidFill>
                  <a:srgbClr val="1E293B"/>
                </a:solidFill>
                <a:latin typeface="Comfortaa"/>
                <a:ea typeface="Comfortaa"/>
                <a:cs typeface="Comfortaa"/>
                <a:sym typeface="Comfortaa"/>
              </a:rPr>
              <a:t>Loved This Freebie?</a:t>
            </a:r>
            <a:endParaRPr/>
          </a:p>
        </p:txBody>
      </p:sp>
      <p:sp>
        <p:nvSpPr>
          <p:cNvPr id="297" name="Google Shape;297;p20"/>
          <p:cNvSpPr txBox="1"/>
          <p:nvPr/>
        </p:nvSpPr>
        <p:spPr>
          <a:xfrm>
            <a:off x="2705100" y="2780000"/>
            <a:ext cx="6781800" cy="15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8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00" b="0" i="0" u="none" strike="noStrike" cap="none" dirty="0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Ready for the full version?</a:t>
            </a:r>
            <a:endParaRPr dirty="0"/>
          </a:p>
          <a:p>
            <a:pPr marL="0" marR="0" lvl="0" indent="0" algn="ctr" rtl="0">
              <a:lnSpc>
                <a:spcPct val="118000"/>
              </a:lnSpc>
              <a:spcBef>
                <a:spcPts val="0"/>
              </a:spcBef>
              <a:spcAft>
                <a:spcPts val="950"/>
              </a:spcAft>
              <a:buNone/>
            </a:pPr>
            <a:r>
              <a:rPr lang="en-US" sz="1900" b="1" i="0" u="none" strike="noStrike" cap="none" dirty="0">
                <a:solidFill>
                  <a:srgbClr val="EA7317"/>
                </a:solidFill>
                <a:latin typeface="Quicksand"/>
                <a:ea typeface="Quicksand"/>
                <a:cs typeface="Quicksand"/>
                <a:sym typeface="Quicksand"/>
              </a:rPr>
              <a:t>Genetics Quest: The Punnett Square Challenge</a:t>
            </a:r>
            <a:endParaRPr dirty="0"/>
          </a:p>
          <a:p>
            <a:pPr marL="0" marR="0" lvl="0" indent="0" algn="ctr" rtl="0">
              <a:lnSpc>
                <a:spcPct val="118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300" b="0" i="0" u="none" strike="noStrike" cap="none" dirty="0">
                <a:solidFill>
                  <a:srgbClr val="475569"/>
                </a:solidFill>
                <a:latin typeface="Quicksand"/>
                <a:ea typeface="Quicksand"/>
                <a:cs typeface="Quicksand"/>
                <a:sym typeface="Quicksand"/>
              </a:rPr>
              <a:t>More from Sweitzer Science:</a:t>
            </a:r>
            <a:endParaRPr dirty="0"/>
          </a:p>
          <a:p>
            <a:pPr marL="0" marR="0" lvl="0" indent="0" algn="ctr" rtl="0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 i="0" u="none" strike="noStrike" cap="none" dirty="0" err="1">
                <a:solidFill>
                  <a:srgbClr val="0F766E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Pigeonetics</a:t>
            </a:r>
            <a:r>
              <a:rPr lang="en-US" sz="1300" b="1" i="0" u="none" strike="noStrike" cap="none" dirty="0">
                <a:solidFill>
                  <a:srgbClr val="94A3B8"/>
                </a:solidFill>
                <a:latin typeface="Quicksand"/>
                <a:ea typeface="Quicksand"/>
                <a:cs typeface="Quicksand"/>
                <a:sym typeface="Quicksand"/>
              </a:rPr>
              <a:t>   ·   </a:t>
            </a:r>
            <a:r>
              <a:rPr lang="en-US" sz="1300" b="1" i="0" u="none" strike="noStrike" cap="none" dirty="0">
                <a:solidFill>
                  <a:srgbClr val="0F766E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Build Your Own Organism</a:t>
            </a:r>
            <a:r>
              <a:rPr lang="en-US" sz="1300" b="1" i="0" u="none" strike="noStrike" cap="none" dirty="0">
                <a:solidFill>
                  <a:srgbClr val="94A3B8"/>
                </a:solidFill>
                <a:latin typeface="Quicksand"/>
                <a:ea typeface="Quicksand"/>
                <a:cs typeface="Quicksand"/>
                <a:sym typeface="Quicksand"/>
              </a:rPr>
              <a:t>   ·   </a:t>
            </a:r>
            <a:r>
              <a:rPr lang="en-US" sz="1300" b="1" i="0" u="none" strike="noStrike" cap="none" dirty="0">
                <a:solidFill>
                  <a:srgbClr val="0F766E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Mutt Mixer</a:t>
            </a:r>
            <a:endParaRPr dirty="0"/>
          </a:p>
        </p:txBody>
      </p:sp>
      <p:sp>
        <p:nvSpPr>
          <p:cNvPr id="298" name="Google Shape;298;p20"/>
          <p:cNvSpPr txBox="1"/>
          <p:nvPr/>
        </p:nvSpPr>
        <p:spPr>
          <a:xfrm>
            <a:off x="2705100" y="4591050"/>
            <a:ext cx="678180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64748B"/>
                </a:solidFill>
                <a:latin typeface="Quicksand"/>
                <a:ea typeface="Quicksand"/>
                <a:cs typeface="Quicksand"/>
                <a:sym typeface="Quicksand"/>
              </a:rPr>
              <a:t>Follow Sweitzer Science  •  Leave feedback to earn TPT credits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</Words>
  <Application>Microsoft Office PowerPoint</Application>
  <PresentationFormat>Widescreen</PresentationFormat>
  <Paragraphs>65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Quicksand</vt:lpstr>
      <vt:lpstr>Arial</vt:lpstr>
      <vt:lpstr>Comfortaa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Sweitzer, Kelly</cp:lastModifiedBy>
  <cp:revision>1</cp:revision>
  <dcterms:modified xsi:type="dcterms:W3CDTF">2026-06-18T14:25:45Z</dcterms:modified>
</cp:coreProperties>
</file>